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0240288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E84"/>
    <a:srgbClr val="76BFD6"/>
    <a:srgbClr val="F0FAF1"/>
    <a:srgbClr val="E6F6E7"/>
    <a:srgbClr val="D9F1DA"/>
    <a:srgbClr val="169A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87" autoAdjust="0"/>
    <p:restoredTop sz="94660"/>
  </p:normalViewPr>
  <p:slideViewPr>
    <p:cSldViewPr snapToGrid="0">
      <p:cViewPr>
        <p:scale>
          <a:sx n="30" d="100"/>
          <a:sy n="30" d="100"/>
        </p:scale>
        <p:origin x="1920" y="-33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18E9148-5A09-42C9-B44B-9B4A94681B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73969D-A9E1-42F0-81B1-4818139E403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16895-B7A0-4767-922B-C7F61EE447AD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78DCD8-E900-4B71-82B2-ECF002D1AB9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76F5BA-EFE9-4C13-81D7-62C56E974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A31CA-EB35-48EF-ABF7-133C19FED6A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42503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95663-E158-42D4-9377-BFC6002EFEC3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143000"/>
            <a:ext cx="21780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8C59E-4BEB-488F-992A-41D4716E622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3618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911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821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732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643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553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464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374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1285" algn="l" defTabSz="3507821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alphaModFix amt="8000"/>
            <a:lum/>
          </a:blip>
          <a:srcRect/>
          <a:stretch>
            <a:fillRect l="20000" t="70000" r="20000" b="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11132"/>
            <a:ext cx="25704245" cy="1491476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501064"/>
            <a:ext cx="22680216" cy="10343147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499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41221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80848"/>
            <a:ext cx="6520562" cy="36305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80848"/>
            <a:ext cx="19183683" cy="36305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49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3150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680331"/>
            <a:ext cx="26082248" cy="17820361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669280"/>
            <a:ext cx="26082248" cy="937130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7133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404240"/>
            <a:ext cx="12852122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404240"/>
            <a:ext cx="12852122" cy="271817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2205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80857"/>
            <a:ext cx="26082248" cy="828047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01820"/>
            <a:ext cx="12793057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648601"/>
            <a:ext cx="12793057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01820"/>
            <a:ext cx="12856061" cy="5146780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648601"/>
            <a:ext cx="12856061" cy="230167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047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4278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6339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168216"/>
            <a:ext cx="15309146" cy="30444362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166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56018"/>
            <a:ext cx="9753280" cy="9996064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168216"/>
            <a:ext cx="15309146" cy="30444362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852082"/>
            <a:ext cx="9753280" cy="23810073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093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80857"/>
            <a:ext cx="26082248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404240"/>
            <a:ext cx="26082248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4262D-2753-4941-A269-8AFCDC5B30C0}" type="datetimeFigureOut">
              <a:rPr lang="en-IN" smtClean="0"/>
              <a:t>10/02/26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9706598"/>
            <a:ext cx="10206097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9706598"/>
            <a:ext cx="6804065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8A5C8-23DF-48CE-8231-202FD0D6AB5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910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1">
            <a:extLst>
              <a:ext uri="{FF2B5EF4-FFF2-40B4-BE49-F238E27FC236}">
                <a16:creationId xmlns:a16="http://schemas.microsoft.com/office/drawing/2014/main" id="{383AC5D8-8B0D-FF17-E4B9-6EE80996C191}"/>
              </a:ext>
            </a:extLst>
          </p:cNvPr>
          <p:cNvSpPr txBox="1"/>
          <p:nvPr/>
        </p:nvSpPr>
        <p:spPr>
          <a:xfrm>
            <a:off x="5569949" y="3806450"/>
            <a:ext cx="1910038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IN" sz="1200" kern="1200" dirty="0">
              <a:solidFill>
                <a:srgbClr val="76BFD6"/>
              </a:solidFill>
              <a:effectLst/>
              <a:latin typeface="+mn-lt"/>
              <a:ea typeface="+mn-ea"/>
              <a:cs typeface="+mn-cs"/>
            </a:endParaRPr>
          </a:p>
          <a:p>
            <a:pPr algn="ctr"/>
            <a:r>
              <a:rPr lang="en-GB" sz="5400" dirty="0"/>
              <a:t>8</a:t>
            </a:r>
            <a:r>
              <a:rPr lang="en-GB" sz="5400" kern="1200" dirty="0">
                <a:effectLst/>
                <a:latin typeface="+mn-lt"/>
                <a:ea typeface="+mn-ea"/>
                <a:cs typeface="+mn-cs"/>
              </a:rPr>
              <a:t> – 11 June 2026, </a:t>
            </a:r>
            <a:r>
              <a:rPr lang="en-IN" sz="5400" b="0" kern="1200" dirty="0">
                <a:effectLst/>
                <a:latin typeface="+mn-lt"/>
                <a:ea typeface="+mn-ea"/>
                <a:cs typeface="+mn-cs"/>
              </a:rPr>
              <a:t>Lausanne, Switzerland</a:t>
            </a:r>
            <a:endParaRPr lang="en-IN" sz="6600" dirty="0"/>
          </a:p>
        </p:txBody>
      </p:sp>
      <p:cxnSp>
        <p:nvCxnSpPr>
          <p:cNvPr id="3" name="Straight Connector 10">
            <a:extLst>
              <a:ext uri="{FF2B5EF4-FFF2-40B4-BE49-F238E27FC236}">
                <a16:creationId xmlns:a16="http://schemas.microsoft.com/office/drawing/2014/main" id="{FBE4051D-0F8F-C0F8-7326-76F9481751CD}"/>
              </a:ext>
            </a:extLst>
          </p:cNvPr>
          <p:cNvCxnSpPr>
            <a:cxnSpLocks/>
          </p:cNvCxnSpPr>
          <p:nvPr/>
        </p:nvCxnSpPr>
        <p:spPr>
          <a:xfrm flipV="1">
            <a:off x="522514" y="5342995"/>
            <a:ext cx="29230969" cy="41222"/>
          </a:xfrm>
          <a:prstGeom prst="line">
            <a:avLst/>
          </a:prstGeom>
          <a:ln w="101600">
            <a:solidFill>
              <a:srgbClr val="307E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10">
            <a:extLst>
              <a:ext uri="{FF2B5EF4-FFF2-40B4-BE49-F238E27FC236}">
                <a16:creationId xmlns:a16="http://schemas.microsoft.com/office/drawing/2014/main" id="{C2AD8E2E-0793-9AD1-2C98-3AA837DFADB4}"/>
              </a:ext>
            </a:extLst>
          </p:cNvPr>
          <p:cNvCxnSpPr>
            <a:cxnSpLocks/>
          </p:cNvCxnSpPr>
          <p:nvPr/>
        </p:nvCxnSpPr>
        <p:spPr>
          <a:xfrm flipV="1">
            <a:off x="504659" y="38413796"/>
            <a:ext cx="29230969" cy="41222"/>
          </a:xfrm>
          <a:prstGeom prst="line">
            <a:avLst/>
          </a:prstGeom>
          <a:ln w="101600">
            <a:solidFill>
              <a:srgbClr val="307E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07775C6-D654-6106-0136-A8CAF7BE1B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7028" y="39602025"/>
            <a:ext cx="4480896" cy="19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72C220D-8180-E862-344D-19ECDC029FD4}"/>
              </a:ext>
            </a:extLst>
          </p:cNvPr>
          <p:cNvSpPr txBox="1"/>
          <p:nvPr/>
        </p:nvSpPr>
        <p:spPr>
          <a:xfrm>
            <a:off x="25272587" y="1959429"/>
            <a:ext cx="3792270" cy="2554545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000" dirty="0" err="1"/>
              <a:t>Your</a:t>
            </a:r>
            <a:r>
              <a:rPr lang="fr-FR" sz="8000" dirty="0"/>
              <a:t> Logo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4D32C8D3-5739-B177-9CFB-D6A6E6988204}"/>
              </a:ext>
            </a:extLst>
          </p:cNvPr>
          <p:cNvSpPr txBox="1"/>
          <p:nvPr/>
        </p:nvSpPr>
        <p:spPr>
          <a:xfrm>
            <a:off x="1212486" y="6061453"/>
            <a:ext cx="27852371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5400" b="1" dirty="0">
                <a:solidFill>
                  <a:srgbClr val="004D55"/>
                </a:solidFill>
              </a:rPr>
              <a:t>Paper title ---------------------------------- (ok to span across entire top header to span both columns)</a:t>
            </a:r>
          </a:p>
          <a:p>
            <a:r>
              <a:rPr lang="en-IN" sz="3200" b="1" dirty="0"/>
              <a:t>Authors</a:t>
            </a:r>
            <a:endParaRPr lang="en-IN" sz="3200" dirty="0"/>
          </a:p>
          <a:p>
            <a:r>
              <a:rPr lang="en-IN" sz="3200" dirty="0"/>
              <a:t>Affiliation (Company or University Name, Location)</a:t>
            </a:r>
          </a:p>
          <a:p>
            <a:r>
              <a:rPr lang="en-IN" sz="3200" dirty="0"/>
              <a:t>Corresponding Author Email and web address if appropriate</a:t>
            </a:r>
            <a:endParaRPr lang="fr-FR" sz="3200" dirty="0"/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65E75A0-61E3-F0F7-BC5D-D500F45489C8}"/>
              </a:ext>
            </a:extLst>
          </p:cNvPr>
          <p:cNvSpPr txBox="1"/>
          <p:nvPr/>
        </p:nvSpPr>
        <p:spPr>
          <a:xfrm>
            <a:off x="1193284" y="9116675"/>
            <a:ext cx="129255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Headings (blue colour, bold and readable font size)</a:t>
            </a:r>
          </a:p>
          <a:p>
            <a:r>
              <a:rPr lang="en-IN" sz="3200" dirty="0"/>
              <a:t>Text (black colour and readable font size)</a:t>
            </a:r>
          </a:p>
          <a:p>
            <a:r>
              <a:rPr lang="en-IN" sz="3200" dirty="0"/>
              <a:t>Use high quality images </a:t>
            </a:r>
          </a:p>
          <a:p>
            <a:endParaRPr lang="en-IN" sz="3200" dirty="0"/>
          </a:p>
          <a:p>
            <a:r>
              <a:rPr lang="en-IN" sz="3200" dirty="0"/>
              <a:t>Limit text and focus on the use of figures and graphics to convey the work done</a:t>
            </a:r>
          </a:p>
          <a:p>
            <a:endParaRPr lang="en-IN" sz="3200" dirty="0"/>
          </a:p>
          <a:p>
            <a:r>
              <a:rPr lang="en-IN" sz="3200" dirty="0"/>
              <a:t>Use a poster size of A0 (this template).</a:t>
            </a:r>
          </a:p>
        </p:txBody>
      </p:sp>
      <p:sp>
        <p:nvSpPr>
          <p:cNvPr id="7" name="ZoneTexte 18">
            <a:extLst>
              <a:ext uri="{FF2B5EF4-FFF2-40B4-BE49-F238E27FC236}">
                <a16:creationId xmlns:a16="http://schemas.microsoft.com/office/drawing/2014/main" id="{52FE03DA-09C0-295A-10E9-D10FD2A1F838}"/>
              </a:ext>
            </a:extLst>
          </p:cNvPr>
          <p:cNvSpPr txBox="1"/>
          <p:nvPr/>
        </p:nvSpPr>
        <p:spPr>
          <a:xfrm>
            <a:off x="16120110" y="26193498"/>
            <a:ext cx="1292554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Conclusions and/or Future Work</a:t>
            </a:r>
          </a:p>
          <a:p>
            <a:r>
              <a:rPr lang="en-IN" sz="3200" dirty="0"/>
              <a:t>Use bullet points or numbered list to concisely convey conclusions</a:t>
            </a:r>
          </a:p>
        </p:txBody>
      </p:sp>
      <p:sp>
        <p:nvSpPr>
          <p:cNvPr id="15" name="ZoneTexte 18">
            <a:extLst>
              <a:ext uri="{FF2B5EF4-FFF2-40B4-BE49-F238E27FC236}">
                <a16:creationId xmlns:a16="http://schemas.microsoft.com/office/drawing/2014/main" id="{CB29CF8A-5E4F-47D5-FC85-38EF54C8FF69}"/>
              </a:ext>
            </a:extLst>
          </p:cNvPr>
          <p:cNvSpPr txBox="1"/>
          <p:nvPr/>
        </p:nvSpPr>
        <p:spPr>
          <a:xfrm>
            <a:off x="16139313" y="35450907"/>
            <a:ext cx="129255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Acknowledgements</a:t>
            </a:r>
          </a:p>
          <a:p>
            <a:r>
              <a:rPr lang="en-IN" sz="3200" dirty="0"/>
              <a:t>Acknowledge the sponsor (s) of the work (a logo is fine)</a:t>
            </a:r>
          </a:p>
          <a:p>
            <a:r>
              <a:rPr lang="en-IN" sz="3200" dirty="0"/>
              <a:t>Acknowledge any contributors not listed as authors</a:t>
            </a:r>
          </a:p>
        </p:txBody>
      </p:sp>
      <p:pic>
        <p:nvPicPr>
          <p:cNvPr id="18" name="Picture 17" descr="A close-up of a logo&#10;&#10;AI-generated content may be incorrect.">
            <a:extLst>
              <a:ext uri="{FF2B5EF4-FFF2-40B4-BE49-F238E27FC236}">
                <a16:creationId xmlns:a16="http://schemas.microsoft.com/office/drawing/2014/main" id="{679BE2DA-C292-A6B6-DC38-A1F668C87F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7597" y="648324"/>
            <a:ext cx="10445092" cy="2971985"/>
          </a:xfrm>
          <a:prstGeom prst="rect">
            <a:avLst/>
          </a:prstGeom>
        </p:spPr>
      </p:pic>
      <p:sp>
        <p:nvSpPr>
          <p:cNvPr id="20" name="ZoneTexte 18">
            <a:extLst>
              <a:ext uri="{FF2B5EF4-FFF2-40B4-BE49-F238E27FC236}">
                <a16:creationId xmlns:a16="http://schemas.microsoft.com/office/drawing/2014/main" id="{65252249-5903-026D-4828-C749E2CC7A5C}"/>
              </a:ext>
            </a:extLst>
          </p:cNvPr>
          <p:cNvSpPr txBox="1"/>
          <p:nvPr/>
        </p:nvSpPr>
        <p:spPr>
          <a:xfrm>
            <a:off x="1193284" y="14244509"/>
            <a:ext cx="129255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Background</a:t>
            </a:r>
          </a:p>
          <a:p>
            <a:r>
              <a:rPr lang="en-IN" sz="3200" dirty="0"/>
              <a:t>Provide a concise background</a:t>
            </a:r>
          </a:p>
          <a:p>
            <a:r>
              <a:rPr lang="en-IN" sz="3200" dirty="0"/>
              <a:t>Do not provide more than 2 paragraphs if text</a:t>
            </a:r>
          </a:p>
        </p:txBody>
      </p:sp>
      <p:sp>
        <p:nvSpPr>
          <p:cNvPr id="21" name="ZoneTexte 18">
            <a:extLst>
              <a:ext uri="{FF2B5EF4-FFF2-40B4-BE49-F238E27FC236}">
                <a16:creationId xmlns:a16="http://schemas.microsoft.com/office/drawing/2014/main" id="{5318A38D-15C2-1C43-D747-CBF7E4784F12}"/>
              </a:ext>
            </a:extLst>
          </p:cNvPr>
          <p:cNvSpPr txBox="1"/>
          <p:nvPr/>
        </p:nvSpPr>
        <p:spPr>
          <a:xfrm>
            <a:off x="1193284" y="22477748"/>
            <a:ext cx="129255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Materials and or Methods</a:t>
            </a:r>
          </a:p>
          <a:p>
            <a:r>
              <a:rPr lang="en-IN" sz="3200" dirty="0"/>
              <a:t>Use bullet points or numbered list to concisely convey conclusions</a:t>
            </a:r>
          </a:p>
          <a:p>
            <a:endParaRPr lang="en-IN" sz="3200" dirty="0"/>
          </a:p>
          <a:p>
            <a:r>
              <a:rPr lang="en-IN" sz="3200" dirty="0"/>
              <a:t>Use pictures or graphics where possible to add visual interest</a:t>
            </a:r>
          </a:p>
        </p:txBody>
      </p:sp>
      <p:sp>
        <p:nvSpPr>
          <p:cNvPr id="22" name="ZoneTexte 18">
            <a:extLst>
              <a:ext uri="{FF2B5EF4-FFF2-40B4-BE49-F238E27FC236}">
                <a16:creationId xmlns:a16="http://schemas.microsoft.com/office/drawing/2014/main" id="{E6AFDA5E-688E-F3E9-8B40-E5AD2DA62AFD}"/>
              </a:ext>
            </a:extLst>
          </p:cNvPr>
          <p:cNvSpPr txBox="1"/>
          <p:nvPr/>
        </p:nvSpPr>
        <p:spPr>
          <a:xfrm>
            <a:off x="16120110" y="9116675"/>
            <a:ext cx="1292554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Results and/or Discussion</a:t>
            </a:r>
          </a:p>
          <a:p>
            <a:r>
              <a:rPr lang="en-IN" sz="3200" dirty="0"/>
              <a:t>Use pictures or graphics where possible to add visual interest</a:t>
            </a:r>
          </a:p>
          <a:p>
            <a:endParaRPr lang="en-IN" sz="3200" dirty="0"/>
          </a:p>
          <a:p>
            <a:r>
              <a:rPr lang="en-IN" sz="3200" dirty="0"/>
              <a:t>Avoid complex or overly detailed tables</a:t>
            </a:r>
          </a:p>
        </p:txBody>
      </p:sp>
      <p:sp>
        <p:nvSpPr>
          <p:cNvPr id="23" name="ZoneTexte 18">
            <a:extLst>
              <a:ext uri="{FF2B5EF4-FFF2-40B4-BE49-F238E27FC236}">
                <a16:creationId xmlns:a16="http://schemas.microsoft.com/office/drawing/2014/main" id="{FFB9F60A-9930-E7AE-A8DD-EE5E2CC17EF2}"/>
              </a:ext>
            </a:extLst>
          </p:cNvPr>
          <p:cNvSpPr txBox="1"/>
          <p:nvPr/>
        </p:nvSpPr>
        <p:spPr>
          <a:xfrm>
            <a:off x="16139313" y="31465073"/>
            <a:ext cx="129255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 dirty="0">
                <a:solidFill>
                  <a:srgbClr val="76BFD6"/>
                </a:solidFill>
              </a:rPr>
              <a:t>References</a:t>
            </a:r>
          </a:p>
          <a:p>
            <a:r>
              <a:rPr lang="en-IN" sz="3200" dirty="0"/>
              <a:t>List up to 3 references, then use a QR code to link to full reference list</a:t>
            </a:r>
          </a:p>
          <a:p>
            <a:r>
              <a:rPr lang="en-IN" sz="3200" dirty="0"/>
              <a:t>Or use a single QR code for reference link</a:t>
            </a:r>
          </a:p>
        </p:txBody>
      </p:sp>
      <p:pic>
        <p:nvPicPr>
          <p:cNvPr id="8" name="Picture 7" descr="A logo of a university&#10;&#10;AI-generated content may be incorrect.">
            <a:extLst>
              <a:ext uri="{FF2B5EF4-FFF2-40B4-BE49-F238E27FC236}">
                <a16:creationId xmlns:a16="http://schemas.microsoft.com/office/drawing/2014/main" id="{073A719A-2F9F-4210-2F32-7D78E7119F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2679" y="39436741"/>
            <a:ext cx="2179816" cy="2296348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D460EB54-20C8-C355-E055-204ACEF8A4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757228" y="39821351"/>
            <a:ext cx="3743925" cy="152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444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</TotalTime>
  <Words>220</Words>
  <Application>Microsoft Macintosh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Meenakshi</dc:creator>
  <cp:lastModifiedBy>Reviewer</cp:lastModifiedBy>
  <cp:revision>17</cp:revision>
  <dcterms:created xsi:type="dcterms:W3CDTF">2022-05-05T14:20:19Z</dcterms:created>
  <dcterms:modified xsi:type="dcterms:W3CDTF">2026-02-10T17:08:47Z</dcterms:modified>
</cp:coreProperties>
</file>